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slides/charts/chart2.xml" ContentType="application/vnd.openxmlformats-officedocument.drawingml.chart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a08b4cf4f3f495f" /><Relationship Type="http://schemas.openxmlformats.org/officeDocument/2006/relationships/extended-properties" Target="/docProps/app.xml" Id="R835a0a406ae54768" /><Relationship Type="http://schemas.openxmlformats.org/officeDocument/2006/relationships/officeDocument" Target="/ppt/presentation.xml" Id="R8d33105d8e6d41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3d4cc506d4d93"/>
  </p:sldMasterIdLst>
  <p:notesMasterIdLst>
    <p:notesMasterId xmlns:r="http://schemas.openxmlformats.org/officeDocument/2006/relationships" r:id="Rd3d1caa1ea0b4aff"/>
  </p:notesMasterIdLst>
  <p:sldIdLst>
    <p:sldId xmlns:r="http://schemas.openxmlformats.org/officeDocument/2006/relationships" id="256" r:id="R8e003527e2d44ced"/>
    <p:sldId xmlns:r="http://schemas.openxmlformats.org/officeDocument/2006/relationships" id="257" r:id="R2aa4bb67adfc4e16"/>
    <p:sldId xmlns:r="http://schemas.openxmlformats.org/officeDocument/2006/relationships" id="258" r:id="Rf8bc38e62b8343fb"/>
    <p:sldId xmlns:r="http://schemas.openxmlformats.org/officeDocument/2006/relationships" id="259" r:id="R98a413bb87fb4c03"/>
    <p:sldId xmlns:r="http://schemas.openxmlformats.org/officeDocument/2006/relationships" id="260" r:id="R5cbc4f8558964501"/>
    <p:sldId xmlns:r="http://schemas.openxmlformats.org/officeDocument/2006/relationships" id="261" r:id="Ra6cd0b40ec234640"/>
    <p:sldId xmlns:r="http://schemas.openxmlformats.org/officeDocument/2006/relationships" id="262" r:id="Rab13ac38983340ef"/>
    <p:sldId xmlns:r="http://schemas.openxmlformats.org/officeDocument/2006/relationships" id="263" r:id="Rc762e4c3d1d44e3f"/>
    <p:sldId xmlns:r="http://schemas.openxmlformats.org/officeDocument/2006/relationships" id="264" r:id="Rbf08bcfff73d49c4"/>
    <p:sldId xmlns:r="http://schemas.openxmlformats.org/officeDocument/2006/relationships" id="265" r:id="Ree56de39d7f44069"/>
    <p:sldId xmlns:r="http://schemas.openxmlformats.org/officeDocument/2006/relationships" id="266" r:id="R8187510ba9384259"/>
    <p:sldId xmlns:r="http://schemas.openxmlformats.org/officeDocument/2006/relationships" id="267" r:id="R90f5f66ea0cb40ae"/>
    <p:sldId xmlns:r="http://schemas.openxmlformats.org/officeDocument/2006/relationships" id="268" r:id="R6775192def194660"/>
    <p:sldId xmlns:r="http://schemas.openxmlformats.org/officeDocument/2006/relationships" id="269" r:id="R75b321c6d73d4425"/>
    <p:sldId xmlns:r="http://schemas.openxmlformats.org/officeDocument/2006/relationships" id="270" r:id="R14593878df984b49"/>
    <p:sldId xmlns:r="http://schemas.openxmlformats.org/officeDocument/2006/relationships" id="271" r:id="R3e07c81ca51f4986"/>
    <p:sldId xmlns:r="http://schemas.openxmlformats.org/officeDocument/2006/relationships" id="272" r:id="R6f6db63b9fa742c2"/>
    <p:sldId xmlns:r="http://schemas.openxmlformats.org/officeDocument/2006/relationships" id="273" r:id="R35c373a52c4a47ac"/>
    <p:sldId xmlns:r="http://schemas.openxmlformats.org/officeDocument/2006/relationships" id="274" r:id="R72f1674dcb7f41d9"/>
    <p:sldId xmlns:r="http://schemas.openxmlformats.org/officeDocument/2006/relationships" id="275" r:id="R803f7ae0c3bc4f14"/>
    <p:sldId xmlns:r="http://schemas.openxmlformats.org/officeDocument/2006/relationships" id="276" r:id="R51a9453fc68345b7"/>
    <p:sldId xmlns:r="http://schemas.openxmlformats.org/officeDocument/2006/relationships" id="277" r:id="Re7ef2496799a4368"/>
    <p:sldId xmlns:r="http://schemas.openxmlformats.org/officeDocument/2006/relationships" id="278" r:id="Ref722001ba3b443d"/>
    <p:sldId xmlns:r="http://schemas.openxmlformats.org/officeDocument/2006/relationships" id="279" r:id="R158b9b5eec864cfc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7a3b1eff08441f8" /><Relationship Type="http://schemas.openxmlformats.org/officeDocument/2006/relationships/slideMaster" Target="/ppt/slideMasters/slideMaster1.xml" Id="R12b3d4cc506d4d93" /><Relationship Type="http://schemas.openxmlformats.org/officeDocument/2006/relationships/notesMaster" Target="/ppt/notesMasters/notesMaster1.xml" Id="Rd3d1caa1ea0b4aff" /><Relationship Type="http://schemas.openxmlformats.org/officeDocument/2006/relationships/presProps" Target="/ppt/presProps.xml" Id="R79d539908c3848e2" /><Relationship Type="http://schemas.openxmlformats.org/officeDocument/2006/relationships/tableStyles" Target="/ppt/tableStyles.xml" Id="R07af940905874010" /><Relationship Type="http://schemas.openxmlformats.org/officeDocument/2006/relationships/slide" Target="/ppt/slides/slide1.xml" Id="R8e003527e2d44ced" /><Relationship Type="http://schemas.openxmlformats.org/officeDocument/2006/relationships/slide" Target="/ppt/slides/slide2.xml" Id="R2aa4bb67adfc4e16" /><Relationship Type="http://schemas.openxmlformats.org/officeDocument/2006/relationships/slide" Target="/ppt/slides/slide3.xml" Id="Rf8bc38e62b8343fb" /><Relationship Type="http://schemas.openxmlformats.org/officeDocument/2006/relationships/slide" Target="/ppt/slides/slide4.xml" Id="R98a413bb87fb4c03" /><Relationship Type="http://schemas.openxmlformats.org/officeDocument/2006/relationships/slide" Target="/ppt/slides/slide5.xml" Id="R5cbc4f8558964501" /><Relationship Type="http://schemas.openxmlformats.org/officeDocument/2006/relationships/slide" Target="/ppt/slides/slide6.xml" Id="Ra6cd0b40ec234640" /><Relationship Type="http://schemas.openxmlformats.org/officeDocument/2006/relationships/slide" Target="/ppt/slides/slide7.xml" Id="Rab13ac38983340ef" /><Relationship Type="http://schemas.openxmlformats.org/officeDocument/2006/relationships/slide" Target="/ppt/slides/slide8.xml" Id="Rc762e4c3d1d44e3f" /><Relationship Type="http://schemas.openxmlformats.org/officeDocument/2006/relationships/slide" Target="/ppt/slides/slide9.xml" Id="Rbf08bcfff73d49c4" /><Relationship Type="http://schemas.openxmlformats.org/officeDocument/2006/relationships/slide" Target="/ppt/slides/slide10.xml" Id="Ree56de39d7f44069" /><Relationship Type="http://schemas.openxmlformats.org/officeDocument/2006/relationships/slide" Target="/ppt/slides/slide11.xml" Id="R8187510ba9384259" /><Relationship Type="http://schemas.openxmlformats.org/officeDocument/2006/relationships/slide" Target="/ppt/slides/slide12.xml" Id="R90f5f66ea0cb40ae" /><Relationship Type="http://schemas.openxmlformats.org/officeDocument/2006/relationships/slide" Target="/ppt/slides/slide13.xml" Id="R6775192def194660" /><Relationship Type="http://schemas.openxmlformats.org/officeDocument/2006/relationships/slide" Target="/ppt/slides/slide14.xml" Id="R75b321c6d73d4425" /><Relationship Type="http://schemas.openxmlformats.org/officeDocument/2006/relationships/slide" Target="/ppt/slides/slide15.xml" Id="R14593878df984b49" /><Relationship Type="http://schemas.openxmlformats.org/officeDocument/2006/relationships/slide" Target="/ppt/slides/slide16.xml" Id="R3e07c81ca51f4986" /><Relationship Type="http://schemas.openxmlformats.org/officeDocument/2006/relationships/slide" Target="/ppt/slides/slide17.xml" Id="R6f6db63b9fa742c2" /><Relationship Type="http://schemas.openxmlformats.org/officeDocument/2006/relationships/slide" Target="/ppt/slides/slide18.xml" Id="R35c373a52c4a47ac" /><Relationship Type="http://schemas.openxmlformats.org/officeDocument/2006/relationships/slide" Target="/ppt/slides/slide19.xml" Id="R72f1674dcb7f41d9" /><Relationship Type="http://schemas.openxmlformats.org/officeDocument/2006/relationships/slide" Target="/ppt/slides/slide20.xml" Id="R803f7ae0c3bc4f14" /><Relationship Type="http://schemas.openxmlformats.org/officeDocument/2006/relationships/slide" Target="/ppt/slides/slide21.xml" Id="R51a9453fc68345b7" /><Relationship Type="http://schemas.openxmlformats.org/officeDocument/2006/relationships/slide" Target="/ppt/slides/slide22.xml" Id="Re7ef2496799a4368" /><Relationship Type="http://schemas.openxmlformats.org/officeDocument/2006/relationships/slide" Target="/ppt/slides/slide23.xml" Id="Ref722001ba3b443d" /><Relationship Type="http://schemas.openxmlformats.org/officeDocument/2006/relationships/slide" Target="/ppt/slides/slide24.xml" Id="R158b9b5eec864cf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7b40506773943b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ee6943088aa4981" /><Relationship Type="http://schemas.openxmlformats.org/officeDocument/2006/relationships/notesMaster" Target="/ppt/notesMasters/notesMaster1.xml" Id="Rf115d2374d8e4fa2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4feb6c346074798" /><Relationship Type="http://schemas.openxmlformats.org/officeDocument/2006/relationships/notesMaster" Target="/ppt/notesMasters/notesMaster1.xml" Id="R990c52749b16449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31e9b8efe894e2b" /><Relationship Type="http://schemas.openxmlformats.org/officeDocument/2006/relationships/notesMaster" Target="/ppt/notesMasters/notesMaster1.xml" Id="R89b09f3dc74e4429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075b065c89d4dc0" /><Relationship Type="http://schemas.openxmlformats.org/officeDocument/2006/relationships/notesMaster" Target="/ppt/notesMasters/notesMaster1.xml" Id="R9e174f84886f43d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c87e9508702421e" /><Relationship Type="http://schemas.openxmlformats.org/officeDocument/2006/relationships/notesMaster" Target="/ppt/notesMasters/notesMaster1.xml" Id="R81867dba4a9b438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012451cf78e54871" /><Relationship Type="http://schemas.openxmlformats.org/officeDocument/2006/relationships/notesMaster" Target="/ppt/notesMasters/notesMaster1.xml" Id="Rc827cd84d5f2463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bfd91898f174e5c" /><Relationship Type="http://schemas.openxmlformats.org/officeDocument/2006/relationships/notesMaster" Target="/ppt/notesMasters/notesMaster1.xml" Id="R2c34863b132247d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7fe6c1f97b04de0" /><Relationship Type="http://schemas.openxmlformats.org/officeDocument/2006/relationships/notesMaster" Target="/ppt/notesMasters/notesMaster1.xml" Id="R3e79405220be47c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852400e32254db4" /><Relationship Type="http://schemas.openxmlformats.org/officeDocument/2006/relationships/notesMaster" Target="/ppt/notesMasters/notesMaster1.xml" Id="R23283b8d27bb41e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a7c7273e75c4e1d" /><Relationship Type="http://schemas.openxmlformats.org/officeDocument/2006/relationships/notesMaster" Target="/ppt/notesMasters/notesMaster1.xml" Id="R770f9439d4ef413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02d5034ccb56449d" /><Relationship Type="http://schemas.openxmlformats.org/officeDocument/2006/relationships/notesMaster" Target="/ppt/notesMasters/notesMaster1.xml" Id="R4f09df681e8545f7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ba73d26b62e460f" /><Relationship Type="http://schemas.openxmlformats.org/officeDocument/2006/relationships/notesMaster" Target="/ppt/notesMasters/notesMaster1.xml" Id="Rd51c653aa2234de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0c3cc0570ed4cf5" /><Relationship Type="http://schemas.openxmlformats.org/officeDocument/2006/relationships/notesMaster" Target="/ppt/notesMasters/notesMaster1.xml" Id="R6a1db6a1fe1a4b9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48798154a994b58" /><Relationship Type="http://schemas.openxmlformats.org/officeDocument/2006/relationships/notesMaster" Target="/ppt/notesMasters/notesMaster1.xml" Id="R6e407828790c45e7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4450a78d327445b" /><Relationship Type="http://schemas.openxmlformats.org/officeDocument/2006/relationships/notesMaster" Target="/ppt/notesMasters/notesMaster1.xml" Id="R92fc00e17ea049d8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27c4dcba6c0472f" /><Relationship Type="http://schemas.openxmlformats.org/officeDocument/2006/relationships/notesMaster" Target="/ppt/notesMasters/notesMaster1.xml" Id="R917c721b794d4c77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38799f7b47374fcb" /><Relationship Type="http://schemas.openxmlformats.org/officeDocument/2006/relationships/notesMaster" Target="/ppt/notesMasters/notesMaster1.xml" Id="Rf7bceb6f3522442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d9d3079ceb53415b" /><Relationship Type="http://schemas.openxmlformats.org/officeDocument/2006/relationships/notesMaster" Target="/ppt/notesMasters/notesMaster1.xml" Id="R270ecd99c9af437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cac8b98d8ff4195" /><Relationship Type="http://schemas.openxmlformats.org/officeDocument/2006/relationships/notesMaster" Target="/ppt/notesMasters/notesMaster1.xml" Id="Rba2c021aa0ba47f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72fc1960d294571" /><Relationship Type="http://schemas.openxmlformats.org/officeDocument/2006/relationships/notesMaster" Target="/ppt/notesMasters/notesMaster1.xml" Id="R8cd8b16e200649d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3bd571a022c4d21" /><Relationship Type="http://schemas.openxmlformats.org/officeDocument/2006/relationships/notesMaster" Target="/ppt/notesMasters/notesMaster1.xml" Id="R502e04329bda485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1b61b715891403b" /><Relationship Type="http://schemas.openxmlformats.org/officeDocument/2006/relationships/notesMaster" Target="/ppt/notesMasters/notesMaster1.xml" Id="Rddac1651f08e4d8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a15c6717e664649" /><Relationship Type="http://schemas.openxmlformats.org/officeDocument/2006/relationships/notesMaster" Target="/ppt/notesMasters/notesMaster1.xml" Id="R9c9badf03f614edd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05c6e8e6b7a74771" /><Relationship Type="http://schemas.openxmlformats.org/officeDocument/2006/relationships/notesMaster" Target="/ppt/notesMasters/notesMaster1.xml" Id="Rf08a16ba148a403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Original AI-generated campaign art;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Original AI-generated campaign art;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Original AI-generated campaign art;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Original AI-generated campaign art;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Original AI-generated campaign art; scores are illustrative, not actual customer data.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channel cadence.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editorial system.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outbound architecture.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campaigns; actual performance unavailable.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AI workflow and quality guardrails.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90-day editorial system.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https://www.gartner.com/en/newsroom/press-releases/2025-06-25-gartner-sales-survey-finds-61-percent-of-b2b-buyers-prefer-a-rep-free-buying-experience</a:t>
            </a:r>
          </a:p>
          <a:p xmlns:a="http://schemas.openxmlformats.org/drawingml/2006/main">
            <a:r>
              <a:t>- https://6sense.com/science-of-b2b/2024-buyer-experience-report/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interactive lead magnet and homepage conversion path.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data model and score; internal baselines unavailable.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Proposed targets; internal historical metrics unavailable.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Hypothetical monthly budget requested by the brief; proposed allocation, not current spend.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Closing recommendation.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https://pitchghost.com/features</a:t>
            </a:r>
          </a:p>
          <a:p xmlns:a="http://schemas.openxmlformats.org/drawingml/2006/main">
            <a:r>
              <a:t>- https://pitchghost.com/pricing</a:t>
            </a:r>
          </a:p>
          <a:p xmlns:a="http://schemas.openxmlformats.org/drawingml/2006/main">
            <a:r>
              <a:t>- https://docs.pitchghost.com/collections/6273863-getting-started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https://pitchghost.com/</a:t>
            </a:r>
          </a:p>
          <a:p xmlns:a="http://schemas.openxmlformats.org/drawingml/2006/main">
            <a:r>
              <a:t>- https://pitchghost.com/blog</a:t>
            </a:r>
          </a:p>
          <a:p xmlns:a="http://schemas.openxmlformats.org/drawingml/2006/main">
            <a:r>
              <a:t>- https://www.linkedin.com/company/pitchghost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Strategic recommendation and proposed scores; internal data unavailable.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https://pitchghost.com/</a:t>
            </a:r>
          </a:p>
          <a:p xmlns:a="http://schemas.openxmlformats.org/drawingml/2006/main">
            <a:r>
              <a:t>- https://pitchghost.com/features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https://www.gartner.com/en/sales/trends/pipeline-growth-infographic</a:t>
            </a:r>
          </a:p>
          <a:p xmlns:a="http://schemas.openxmlformats.org/drawingml/2006/main">
            <a:r>
              <a:t>- https://6sense.com/science-of-b2b/2024-buyer-experience-report/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Strategic recommendation; internal funnel baselines unavailable.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Original AI-generated campaign art; no external source.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96a405ec484ee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a902a8834d0456f" /><Relationship Type="http://schemas.openxmlformats.org/officeDocument/2006/relationships/slideLayout" Target="/ppt/slideLayouts/slideLayout1.xml" Id="R09103b8bd89743b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103b8bd89743b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f75d4abe24de9" /><Relationship Type="http://schemas.openxmlformats.org/officeDocument/2006/relationships/image" Target="/ppt/media/image.png" Id="R5803707b7c684e2e" /><Relationship Type="http://schemas.openxmlformats.org/officeDocument/2006/relationships/notesSlide" Target="/ppt/notesSlides/notesSlide1.xml" Id="R42bb303b7f2e4c3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a4678f8544ae" /><Relationship Type="http://schemas.openxmlformats.org/officeDocument/2006/relationships/image" Target="/ppt/media/image3.png" Id="Rc60e6b1a7b8341b3" /><Relationship Type="http://schemas.openxmlformats.org/officeDocument/2006/relationships/notesSlide" Target="/ppt/notesSlides/notesSlide10.xml" Id="R1363b712895e48f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75db73c5412e" /><Relationship Type="http://schemas.openxmlformats.org/officeDocument/2006/relationships/image" Target="/ppt/media/image4.png" Id="Ra1efc9148f9847ba" /><Relationship Type="http://schemas.openxmlformats.org/officeDocument/2006/relationships/notesSlide" Target="/ppt/notesSlides/notesSlide11.xml" Id="R5206faaaec5f4e4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2e93f4f384296" /><Relationship Type="http://schemas.openxmlformats.org/officeDocument/2006/relationships/image" Target="/ppt/media/image5.png" Id="R8a791515067c4bf3" /><Relationship Type="http://schemas.openxmlformats.org/officeDocument/2006/relationships/notesSlide" Target="/ppt/notesSlides/notesSlide12.xml" Id="R3e46fd44c3a3457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86a996dd46c8" /><Relationship Type="http://schemas.openxmlformats.org/officeDocument/2006/relationships/image" Target="/ppt/media/image6.png" Id="R0dea817d09804c86" /><Relationship Type="http://schemas.openxmlformats.org/officeDocument/2006/relationships/notesSlide" Target="/ppt/notesSlides/notesSlide13.xml" Id="Ra759be4a68594f3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8baa2a3a40f9" /><Relationship Type="http://schemas.openxmlformats.org/officeDocument/2006/relationships/notesSlide" Target="/ppt/notesSlides/notesSlide14.xml" Id="Rc0bfd5ce9a08480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21e6715c149cd" /><Relationship Type="http://schemas.openxmlformats.org/officeDocument/2006/relationships/notesSlide" Target="/ppt/notesSlides/notesSlide15.xml" Id="R09ada792c75b47d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6b66cde64add" /><Relationship Type="http://schemas.openxmlformats.org/officeDocument/2006/relationships/notesSlide" Target="/ppt/notesSlides/notesSlide16.xml" Id="R34554574c9f64790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335d4ea54605" /><Relationship Type="http://schemas.openxmlformats.org/officeDocument/2006/relationships/notesSlide" Target="/ppt/notesSlides/notesSlide17.xml" Id="R8a6630cf6c1846f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0ec8bd540495b" /><Relationship Type="http://schemas.openxmlformats.org/officeDocument/2006/relationships/notesSlide" Target="/ppt/notesSlides/notesSlide18.xml" Id="R923cf67dfb2f4b10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f43473a9c4272" /><Relationship Type="http://schemas.openxmlformats.org/officeDocument/2006/relationships/notesSlide" Target="/ppt/notesSlides/notesSlide19.xml" Id="Rda2c46f13557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9c20a192743ee" /><Relationship Type="http://schemas.openxmlformats.org/officeDocument/2006/relationships/notesSlide" Target="/ppt/notesSlides/notesSlide2.xml" Id="R453adb7158064417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2c2b55aa94dc6" /><Relationship Type="http://schemas.openxmlformats.org/officeDocument/2006/relationships/notesSlide" Target="/ppt/notesSlides/notesSlide20.xml" Id="R0caad50f3297495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f04fa04334402" /><Relationship Type="http://schemas.openxmlformats.org/officeDocument/2006/relationships/notesSlide" Target="/ppt/notesSlides/notesSlide21.xml" Id="R8f0ef61b49d24924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c54030bf8499b" /><Relationship Type="http://schemas.openxmlformats.org/officeDocument/2006/relationships/notesSlide" Target="/ppt/notesSlides/notesSlide22.xml" Id="Rd9d4ef5aea5940e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7ad068564521" /><Relationship Type="http://schemas.openxmlformats.org/officeDocument/2006/relationships/chart" Target="/ppt/slides/charts/chart2.xml" Id="R79a7e510d5f94ce8" /><Relationship Type="http://schemas.openxmlformats.org/officeDocument/2006/relationships/notesSlide" Target="/ppt/notesSlides/notesSlide23.xml" Id="R5ecf347612e641ec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77cb288e4103" /><Relationship Type="http://schemas.openxmlformats.org/officeDocument/2006/relationships/notesSlide" Target="/ppt/notesSlides/notesSlide24.xml" Id="R93b48413d9b2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fcd8ed2714433" /><Relationship Type="http://schemas.openxmlformats.org/officeDocument/2006/relationships/notesSlide" Target="/ppt/notesSlides/notesSlide3.xml" Id="Rdca1a0216d53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3e876e83a4024" /><Relationship Type="http://schemas.openxmlformats.org/officeDocument/2006/relationships/notesSlide" Target="/ppt/notesSlides/notesSlide4.xml" Id="Ra290ffd358184b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d9e91e63c4353" /><Relationship Type="http://schemas.openxmlformats.org/officeDocument/2006/relationships/chart" Target="/ppt/slides/charts/chart1.xml" Id="R91ee69e1f8b14741" /><Relationship Type="http://schemas.openxmlformats.org/officeDocument/2006/relationships/notesSlide" Target="/ppt/notesSlides/notesSlide5.xml" Id="Rf921a29aeaa1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04d3a3ed84e49" /><Relationship Type="http://schemas.openxmlformats.org/officeDocument/2006/relationships/notesSlide" Target="/ppt/notesSlides/notesSlide6.xml" Id="Rde8e990049f4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2da9875664387" /><Relationship Type="http://schemas.openxmlformats.org/officeDocument/2006/relationships/notesSlide" Target="/ppt/notesSlides/notesSlide7.xml" Id="R74fbdd0803eb46d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cbbaed914f56" /><Relationship Type="http://schemas.openxmlformats.org/officeDocument/2006/relationships/notesSlide" Target="/ppt/notesSlides/notesSlide8.xml" Id="R47611d60b617442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f075739d9446e" /><Relationship Type="http://schemas.openxmlformats.org/officeDocument/2006/relationships/image" Target="/ppt/media/image2.png" Id="R6d8609c35b6b4f51" /><Relationship Type="http://schemas.openxmlformats.org/officeDocument/2006/relationships/notesSlide" Target="/ppt/notesSlides/notesSlide9.xml" Id="Ra87ee47ded244087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Weighted ICP score</c:v>
          </c:tx>
          <c:spPr>
            <a:solidFill xmlns:a="http://schemas.openxmlformats.org/drawingml/2006/main">
              <a:srgbClr val="1566BD"/>
            </a:solidFill>
          </c:spPr>
          <c:cat>
            <c:strLit>
              <c:ptCount val="5"/>
              <c:pt idx="0">
                <c:v>Founder-led B2B SaaS</c:v>
              </c:pt>
              <c:pt idx="1">
                <c:v>Specialist B2B agencies</c:v>
              </c:pt>
              <c:pt idx="2">
                <c:v>Sales / outbound agencies</c:v>
              </c:pt>
              <c:pt idx="3">
                <c:v>Consultants</c:v>
              </c:pt>
              <c:pt idx="4">
                <c:v>Recruiting agencies</c:v>
              </c:pt>
            </c:strLit>
          </c:cat>
          <c:val>
            <c:numLit>
              <c:formatCode>General</c:formatCode>
              <c:ptCount val="5"/>
              <c:pt idx="0">
                <c:v>8.63</c:v>
              </c:pt>
              <c:pt idx="1">
                <c:v>8.5</c:v>
              </c:pt>
              <c:pt idx="2">
                <c:v>8.48</c:v>
              </c:pt>
              <c:pt idx="3">
                <c:v>8.05</c:v>
              </c:pt>
              <c:pt idx="4">
                <c:v>7.94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EEF3F7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Monthly budget</c:v>
          </c:tx>
          <c:spPr>
            <a:solidFill xmlns:a="http://schemas.openxmlformats.org/drawingml/2006/main">
              <a:srgbClr val="1566BD"/>
            </a:solidFill>
          </c:spPr>
          <c:cat>
            <c:strLit>
              <c:ptCount val="5"/>
              <c:pt idx="0">
                <c:v>Outbound</c:v>
              </c:pt>
              <c:pt idx="1">
                <c:v>Paid</c:v>
              </c:pt>
              <c:pt idx="2">
                <c:v>Content</c:v>
              </c:pt>
              <c:pt idx="3">
                <c:v>Tools</c:v>
              </c:pt>
              <c:pt idx="4">
                <c:v>Experiments</c:v>
              </c:pt>
            </c:strLit>
          </c:cat>
          <c:val>
            <c:numLit>
              <c:formatCode>General</c:formatCode>
              <c:ptCount val="5"/>
              <c:pt idx="0">
                <c:v>2600</c:v>
              </c:pt>
              <c:pt idx="1">
                <c:v>3000</c:v>
              </c:pt>
              <c:pt idx="2">
                <c:v>2000</c:v>
              </c:pt>
              <c:pt idx="3">
                <c:v>1200</c:v>
              </c:pt>
              <c:pt idx="4">
                <c:v>1200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majorGridlines>
          <c:spPr>
            <a:ln xmlns:a="http://schemas.openxmlformats.org/drawingml/2006/main" w="9525">
              <a:solidFill>
                <a:srgbClr val="EEF3F7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D79856F-4116-44BB-AEB3-618445D74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1950"/>
            <a:ext cx="247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19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PITCHGHOST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C106240F-89A1-45ED-9088-39D127C72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57300"/>
            <a:ext cx="5095875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internet is</a:t>
            </a:r>
          </a:p>
          <a:p xmlns:a="http://schemas.openxmlformats.org/drawingml/2006/main">
            <a:pPr algn="l">
              <a:defRPr sz="4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4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lead list.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1730A945-C748-4BD1-8C34-1D3CA64D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24200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A complete social demand-capture engine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489EC62-3396-42EA-B983-CA8B28CA6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197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GTM proof of work  •  24 August 2026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03707b7c684e2e"/>
          <a:srcRect xmlns:a="http://schemas.openxmlformats.org/drawingml/2006/main" l="25378" t="0" r="253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0"/>
            <a:ext cx="600075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20751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0e6b1a7b8341b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box">
            <a:extLst xmlns:a="http://schemas.openxmlformats.org/drawingml/2006/main">
              <a:ext uri="{FF2B5EF4-FFF2-40B4-BE49-F238E27FC236}">
                <a16:creationId xmlns:a16="http://schemas.microsoft.com/office/drawing/2014/main" id="{77C5E023-2EA3-4F79-899F-33605D695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476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11F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50ECA3B0-F2EC-4697-B41A-91EBC4F0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238250"/>
            <a:ext cx="46672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THE INTERNET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IS THE LEAD LIST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6C44B122-4ECD-4AAA-9EFC-9DCED4CF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38500"/>
            <a:ext cx="4476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Databases tell you who someone is.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Conversations tell you what they care about now.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10E7701-7025-447E-AF54-7498A6F2A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95875"/>
            <a:ext cx="3619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BUILD MY SIGNAL MAP →</a:t>
            </a:r>
          </a:p>
        </p:txBody>
      </p:sp>
    </p:spTree>
    <p:extLst>
      <p:ext uri="{BB962C8B-B14F-4D97-AF65-F5344CB8AC3E}">
        <p14:creationId xmlns:p14="http://schemas.microsoft.com/office/powerpoint/2010/main" val="60258103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ection">
            <a:extLst xmlns:a="http://schemas.openxmlformats.org/drawingml/2006/main">
              <a:ext uri="{FF2B5EF4-FFF2-40B4-BE49-F238E27FC236}">
                <a16:creationId xmlns:a16="http://schemas.microsoft.com/office/drawing/2014/main" id="{C1E879DF-08F3-4F4B-9A92-7703496C7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06 — OWNED MEDIA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FBE57FFF-804E-4036-A27C-B3646203E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Signal Report proves the thesis every week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7BC1DBE3-B8B0-436A-AB20-F12EB787D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efc9148f9847ba"/>
          <a:srcRect xmlns:a="http://schemas.openxmlformats.org/drawingml/2006/main" l="5780" t="0" r="578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714500"/>
            <a:ext cx="6286500" cy="4000500"/>
          </a:xfrm>
          <a:prstGeom xmlns:a="http://schemas.openxmlformats.org/drawingml/2006/main" prst="rect">
            <a:avLst/>
          </a:prstGeom>
        </p:spPr>
      </p:pic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AB43D2B6-4CF9-42DD-A260-092ABCD8D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097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ONE SIGNAL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C8E80B2-F8F3-4232-9979-C72313933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9075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public post and exact phrase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A4905BF-F731-4B6C-83E1-62AECC9EF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9527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THREE READS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DB2E7C3-1F5A-412E-95EA-829CB6C6B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3375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Problem • stage • urgency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0668A7A-D7FE-4B5F-9E87-9C486808D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095750"/>
            <a:ext cx="333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ONE RESPONSE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7DA2875-46C4-448B-ABCC-F21AB9A45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476750"/>
            <a:ext cx="3810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Useful first; product second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27D23EE-99B0-4F40-9BFC-12F686D93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286375"/>
            <a:ext cx="3810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Daily social franchise → weekly email → monthly category benchmark</a:t>
            </a:r>
          </a:p>
        </p:txBody>
      </p:sp>
      <p:sp>
        <p:nvSpPr>
          <p:cNvPr id="12" name="footer">
            <a:extLst xmlns:a="http://schemas.openxmlformats.org/drawingml/2006/main">
              <a:ext uri="{FF2B5EF4-FFF2-40B4-BE49-F238E27FC236}">
                <a16:creationId xmlns:a16="http://schemas.microsoft.com/office/drawing/2014/main" id="{FF1C1595-CA2E-457D-B5DE-6EAAAB51B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8442894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791515067c4bf3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box">
            <a:extLst xmlns:a="http://schemas.openxmlformats.org/drawingml/2006/main">
              <a:ext uri="{FF2B5EF4-FFF2-40B4-BE49-F238E27FC236}">
                <a16:creationId xmlns:a16="http://schemas.microsoft.com/office/drawing/2014/main" id="{8FEA0461-0EA6-4C7C-BC8B-06D0C5506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33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11F">
              <a:alpha val="8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1216029C-4370-46C8-8A77-8D88E2BEA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143000"/>
            <a:ext cx="4333875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74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THE LEAD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9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YOU MISSED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CCC6040-632F-4BA9-B904-4B7BF1EC2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952750"/>
            <a:ext cx="4333875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They posted at 9:02.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A competitor replied at 9:11.</a:t>
            </a:r>
          </a:p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Your cold email arrived three weeks later.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B40D15A-4036-47A3-B927-4537ABDDC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0"/>
            <a:ext cx="342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SEE WHAT YOU MISSED →</a:t>
            </a:r>
          </a:p>
        </p:txBody>
      </p:sp>
    </p:spTree>
    <p:extLst>
      <p:ext uri="{BB962C8B-B14F-4D97-AF65-F5344CB8AC3E}">
        <p14:creationId xmlns:p14="http://schemas.microsoft.com/office/powerpoint/2010/main" val="67265853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ection">
            <a:extLst xmlns:a="http://schemas.openxmlformats.org/drawingml/2006/main">
              <a:ext uri="{FF2B5EF4-FFF2-40B4-BE49-F238E27FC236}">
                <a16:creationId xmlns:a16="http://schemas.microsoft.com/office/drawing/2014/main" id="{DC4B5D53-A5B1-4A5E-8209-4D4F9D88A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06 — CAMPAIGN SYSTEM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A3E59FE-D9CB-4EE8-842D-0138962CE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Fit without timing is only potential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6A2867B3-7DFD-4C66-91BF-B480B55AA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ea817d09804c86"/>
          <a:srcRect xmlns:a="http://schemas.openxmlformats.org/drawingml/2006/main" l="2882" t="0" r="288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714500"/>
            <a:ext cx="6858000" cy="4095750"/>
          </a:xfrm>
          <a:prstGeom xmlns:a="http://schemas.openxmlformats.org/drawingml/2006/main" prst="rect">
            <a:avLst/>
          </a:prstGeom>
        </p:spPr>
      </p:pic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B69B3B84-A621-404F-B3B1-EA05A5591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47875"/>
            <a:ext cx="2952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77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95 FIT</a:t>
            </a:r>
          </a:p>
          <a:p xmlns:a="http://schemas.openxmlformats.org/drawingml/2006/main">
            <a:pPr algn="l">
              <a:defRPr sz="24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05 INTENT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8C28574-5C50-42F2-A70B-306F07FF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05875" y="3048000"/>
            <a:ext cx="952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vs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35D3E40D-AE26-4AB6-91BE-82DE9DE81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667125"/>
            <a:ext cx="2952750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177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72 FIT</a:t>
            </a:r>
          </a:p>
          <a:p xmlns:a="http://schemas.openxmlformats.org/drawingml/2006/main">
            <a:pPr algn="l">
              <a:defRPr sz="24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90 INTENT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703DC1C-CA28-40EC-A2CB-488B6E310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4953000"/>
            <a:ext cx="333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45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Prioritize the moment, not just the logo.</a:t>
            </a:r>
          </a:p>
        </p:txBody>
      </p:sp>
      <p:sp>
        <p:nvSpPr>
          <p:cNvPr id="9" name="footer">
            <a:extLst xmlns:a="http://schemas.openxmlformats.org/drawingml/2006/main">
              <a:ext uri="{FF2B5EF4-FFF2-40B4-BE49-F238E27FC236}">
                <a16:creationId xmlns:a16="http://schemas.microsoft.com/office/drawing/2014/main" id="{5EB22E0F-4AD9-41F6-8790-F88196B98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60159497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section">
            <a:extLst xmlns:a="http://schemas.openxmlformats.org/drawingml/2006/main">
              <a:ext uri="{FF2B5EF4-FFF2-40B4-BE49-F238E27FC236}">
                <a16:creationId xmlns:a16="http://schemas.microsoft.com/office/drawing/2014/main" id="{3ACBB4CF-D80F-4556-ACB3-99E6539E34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06 — SOCIAL-FIRST GTM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6DE9F90-5517-48F8-97A4-361CB5F57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Each social channel has a different job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7075E58B-9836-4867-BDDD-C9BDFC574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9CA0F650-6F6D-437E-B981-C0FA0A6A0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66875"/>
            <a:ext cx="11277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10DF278F-12EC-4E2A-8B58-837F219D5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7145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LinkedIn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F65AAF0-8048-47DB-B0F8-200A624BC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7145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Category + founder credibility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25EAE38-A054-46BB-AFC5-60C9DBF66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7145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3 founder / 2 company posts weekly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160D43D9-198E-490D-8F44-D9665151C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X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20851C3-AB9B-4028-A3D9-6C483ABB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25527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Fast thesis testing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6E0A4CB-3FFD-472A-8E78-9F45D20BC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5527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2–4 posts daily + 2 threads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2D87DABA-027D-4AB8-AB81-99C223089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43275"/>
            <a:ext cx="11277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7ED8C409-F35C-41B8-9930-2B937ECAF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909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Reddit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BE98710-AD7B-4770-90F8-3EB425DEF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909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Pain research + useful participation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74714029-187B-4226-9B9D-AF1326F39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3909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10 useful comments / 1 post weekly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B2C265B-1498-41DB-A069-764CEB4C6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YouTube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0058BAC-5B6F-4C81-A54F-6B6F697DC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2291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Searchable trust + demos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F865E4F-4608-4933-961A-9E0ABA65E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2291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1 teardown + 2 Shorts weekly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41E8104F-55DD-4BBC-9F1F-2D11ED62A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19675"/>
            <a:ext cx="112776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7D80DB1-F7E2-4E0E-B230-BE35AF59A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67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3913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Reels / TikTok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8B474B12-4228-4C74-9D0B-D7B0A0028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5067300"/>
            <a:ext cx="447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Human stories + pattern interrupts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B9C71347-F6C0-40BF-BD3B-57B5F427A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067300"/>
            <a:ext cx="381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3 short narratives weekly</a:t>
            </a:r>
          </a:p>
        </p:txBody>
      </p:sp>
      <p:sp>
        <p:nvSpPr>
          <p:cNvPr id="22" name="footer">
            <a:extLst xmlns:a="http://schemas.openxmlformats.org/drawingml/2006/main">
              <a:ext uri="{FF2B5EF4-FFF2-40B4-BE49-F238E27FC236}">
                <a16:creationId xmlns:a16="http://schemas.microsoft.com/office/drawing/2014/main" id="{9A5809AD-3109-4135-9D1E-C1E1EFA3B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87655743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ection">
            <a:extLst xmlns:a="http://schemas.openxmlformats.org/drawingml/2006/main">
              <a:ext uri="{FF2B5EF4-FFF2-40B4-BE49-F238E27FC236}">
                <a16:creationId xmlns:a16="http://schemas.microsoft.com/office/drawing/2014/main" id="{79002447-D74A-4B7F-8D21-4A63FBD75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06 — FOUNDER-LED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C0621683-0C1C-4C74-B8B7-CBFB9CAD4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Founder media becomes the category distribution system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C75CB7AB-E30C-49B8-8635-CE2FB74C2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EB227FFE-22B7-4D3C-910E-DF3777FE9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BUILD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E865CE4-099D-4D66-9DB1-BB3D57044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09750"/>
            <a:ext cx="752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What we are learning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1230E81D-1DDB-4F06-96F5-B9AD439A2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8600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B37E91B-F1A7-4C8C-A7A0-FCE40ABD3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479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BUYERS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87827651-9525-4A73-9506-8C7788386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47950"/>
            <a:ext cx="752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What public signals reveal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41DEEA49-8758-4C2A-90FD-982E8C54B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2420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8F8A9C25-DE25-47D5-A4BC-A79E6077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86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BROKEN OUTBOUND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197D92C-F38B-4584-954F-806FB49C4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86150"/>
            <a:ext cx="752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Why volume loses context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B2ECFA81-C824-4F0E-9B97-1CA4CC2C2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96240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5D963F2-DF79-4B9D-88F6-4E59433F8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243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EXPERIMENTS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2EEAD78-9E3D-4730-98E8-FE68C48DF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324350"/>
            <a:ext cx="752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Hypothesis → result → decision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E165E809-473E-4998-AACC-66071C782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80060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C0A19A56-9731-453E-AF09-AADB9EC82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625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FOUNDER LESSONS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95F28C6-7379-453B-8963-4856F63E9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5162550"/>
            <a:ext cx="7524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Stories without motivational filler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3A4DF677-CA74-44CE-AC55-583FC80E2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3880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5412D54-779C-4F0D-8645-6111A6ADF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53125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80% value / perspective • 20% direct promotion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C496606A-2A6D-4EE0-92A4-34D20A6CF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18057897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section">
            <a:extLst xmlns:a="http://schemas.openxmlformats.org/drawingml/2006/main">
              <a:ext uri="{FF2B5EF4-FFF2-40B4-BE49-F238E27FC236}">
                <a16:creationId xmlns:a16="http://schemas.microsoft.com/office/drawing/2014/main" id="{599CD292-A7BA-4CF2-8860-26BF9064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08 — OUTBOUND ENGINE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01B629C-5FBE-4263-9BD1-ADB641D3F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Outbound starts with a signal—not a sequence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16A99CFF-5BE2-4474-9EF7-F6842889E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F3224EB1-322A-44C4-AA42-7B90EA1F3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76EA408-4CAD-4BDC-B651-07596CB50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ICP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55E7180-55C5-49B7-B133-25828F190B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525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5E034B93-5516-48F7-BFEA-68C054415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240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64FACC2B-8B36-4DF9-B461-CEC0D4AD6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02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ACCOUNT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F36BAC2-91F5-40B1-997C-4B33E2F22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825B887F-17AC-4495-9090-02E760AF2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D074E31-2E65-4BEB-BAEB-92182BE42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956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CONTACT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584756F-E065-4186-8295-FF44B60D6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EBC92022-7A2B-4EBE-9562-2CC817B9E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ACB40D51-A5CB-472C-876D-128F514B0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10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SIGNAL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A9AC6C2-9EA8-479C-A6F8-80B8CC725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9C511C69-93C5-4884-9C60-5EE1CA560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02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FCA86D8-818A-4625-9765-F10FB58A7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HYPOTHESIS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D02E3AF2-A600-4E36-A57D-16DB1942E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41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565AC352-E163-46BF-B437-79BDEA40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053107B1-FA77-4B8B-BF51-62114141F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818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MESSAGE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59CBDF1-9542-438F-8DEF-B9414161D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95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2" name="box">
            <a:extLst xmlns:a="http://schemas.openxmlformats.org/drawingml/2006/main">
              <a:ext uri="{FF2B5EF4-FFF2-40B4-BE49-F238E27FC236}">
                <a16:creationId xmlns:a16="http://schemas.microsoft.com/office/drawing/2014/main" id="{08C32837-7820-47B1-8A6D-3FF9675F5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10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8D5BA368-5822-4ECE-8236-BADADF2AE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772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REPLY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6F181C8D-E8CC-4037-A9E6-73A8FFF0B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49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5" name="box">
            <a:extLst xmlns:a="http://schemas.openxmlformats.org/drawingml/2006/main">
              <a:ext uri="{FF2B5EF4-FFF2-40B4-BE49-F238E27FC236}">
                <a16:creationId xmlns:a16="http://schemas.microsoft.com/office/drawing/2014/main" id="{6454A25F-E35D-4E55-B0F6-97C62C41C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964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6496696B-7284-419B-84B6-89D596FE7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DEMO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8A684F4-6CF6-4860-8BB4-1EE551C13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0375" y="2781300"/>
            <a:ext cx="19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8" name="box">
            <a:extLst xmlns:a="http://schemas.openxmlformats.org/drawingml/2006/main">
              <a:ext uri="{FF2B5EF4-FFF2-40B4-BE49-F238E27FC236}">
                <a16:creationId xmlns:a16="http://schemas.microsoft.com/office/drawing/2014/main" id="{19032130-1948-4E83-A291-44A61D4A2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91825" y="2476500"/>
            <a:ext cx="11239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41FAE561-33B8-478F-B230-E4515665F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8025" y="2781300"/>
            <a:ext cx="971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CRM</a:t>
            </a:r>
          </a:p>
        </p:txBody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189D5BB2-380E-4BF5-AEFC-C1818F63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86250"/>
            <a:ext cx="11163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Signal record: source URL • exact excerpt • timestamp • type • confidence • owner • outcome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9FE6A56D-B3E4-4FB8-A7E9-C32C4A6E8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00625"/>
            <a:ext cx="111633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Guardrail: one verified public fact, one pain hypothesis, one human approval.</a:t>
            </a:r>
          </a:p>
        </p:txBody>
      </p:sp>
      <p:sp>
        <p:nvSpPr>
          <p:cNvPr id="32" name="footer">
            <a:extLst xmlns:a="http://schemas.openxmlformats.org/drawingml/2006/main">
              <a:ext uri="{FF2B5EF4-FFF2-40B4-BE49-F238E27FC236}">
                <a16:creationId xmlns:a16="http://schemas.microsoft.com/office/drawing/2014/main" id="{D711986C-E4D6-47AB-936C-75896A169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033194379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ection">
            <a:extLst xmlns:a="http://schemas.openxmlformats.org/drawingml/2006/main">
              <a:ext uri="{FF2B5EF4-FFF2-40B4-BE49-F238E27FC236}">
                <a16:creationId xmlns:a16="http://schemas.microsoft.com/office/drawing/2014/main" id="{55BE99A4-61F0-4EBF-90CE-CA39E65FB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08 — OUTBOUND CAMPAIGNS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4B48506-2BFE-4DDD-9F5F-A9920F5F5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Five outbound angles test five economic stories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0C6824DF-1204-4EFD-8DE1-266D16E60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DCE8A99-FC9F-473C-999E-517007C7C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A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71B6474-21BB-4840-81C8-9071677BC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8097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PIPELINE ROI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BF8AFBAD-24A0-477A-A1CF-772A8DA4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80975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One relevant opportunity can repay the plan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99B35D1-9769-4780-A256-F956D48C1F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479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B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ED3B5E99-13CF-4FC9-AA1B-F77A21CAA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6479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TIME SAVED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78B19C0-FD2A-4E95-8407-3775302E4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64795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Replace the feed scan; keep human judgment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58C4C051-FF45-452D-B872-17435FA67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861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C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86BACD69-8A1C-4925-B8B6-70AA501AB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4861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MISSED DEMAND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768A569-4D86-42E4-82C2-B0F690C4F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48615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See the ask before a competitor answers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46E7F2F-DFC6-4F6D-9C61-03FA5B9C0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243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D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E953B35E-26E6-43CA-A94E-9DF77612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3243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821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COMPETITOR INTELLIGENCE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B7D4886D-7A47-4279-BC48-D133C8E64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32435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Turn complaints into ethical product insight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8FF8605-3735-41D3-B72D-5C9D0C62E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62550"/>
            <a:ext cx="57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1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E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855AF69E-95E6-4807-BBD1-B85F87EB5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1625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SOCIAL-FIRST OUTBOUND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E6808F3F-3A8F-4754-BD05-1BB02D97E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162550"/>
            <a:ext cx="657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Add timing to an existing audience motion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2ADE09D7-F14C-47D5-98F9-065390C08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53125"/>
            <a:ext cx="1116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Test against a static-fit holdout. Optimize positive reply → meeting → opportunity—not open rate.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5EDD6E36-8E10-4038-8534-3589C300A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88397225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ection">
            <a:extLst xmlns:a="http://schemas.openxmlformats.org/drawingml/2006/main">
              <a:ext uri="{FF2B5EF4-FFF2-40B4-BE49-F238E27FC236}">
                <a16:creationId xmlns:a16="http://schemas.microsoft.com/office/drawing/2014/main" id="{2DDA64E8-8C7E-4207-8728-601586370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08 — AI PERSONALIZATION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573E7DA-EB45-4CFF-B1A9-A71863AE7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AI researches and drafts; a human owns the claim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C075C7D2-4983-4350-A669-EB50490C5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173AE00-4B19-494C-93F3-3348ED8C3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6212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INPUT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2AB56F76-08AA-42DD-ACE1-71723A9A3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38375"/>
            <a:ext cx="4953000" cy="3619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Company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Contact + role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Website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Recent public posts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Company news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Detected signal + source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7B4B4F91-4B48-455D-9FEF-9190E1BF2F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14500"/>
            <a:ext cx="190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E382472-1817-44EB-AEAE-7852F6E84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6212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OUTPUT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2196C7E-1AAB-434A-9B36-71092552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38375"/>
            <a:ext cx="4953000" cy="3619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Evidence-bound summary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Pain hypothesis + confidence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Email ≤85 words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LinkedIn message ≤45 words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Suggested public action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QA flags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9D12B72-A949-4829-8344-8D775EFE6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53125"/>
            <a:ext cx="111633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BLOCK IF: source missing • confidence &lt;65 • sensitive or surprising detail • fake familiarity • weak signal presented as intent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27EED0A6-2518-4820-A4AC-7F27229BB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5137439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section">
            <a:extLst xmlns:a="http://schemas.openxmlformats.org/drawingml/2006/main">
              <a:ext uri="{FF2B5EF4-FFF2-40B4-BE49-F238E27FC236}">
                <a16:creationId xmlns:a16="http://schemas.microsoft.com/office/drawing/2014/main" id="{2D0B6F94-CDD2-4495-A10F-6BB10D8A6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09 — CONTENT ENGINE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835FC3E-FA66-4428-82AA-5031CDBCD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Content compounds when every asset feeds the next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95498357-1FFD-4D8B-BA8C-70FAA6411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4CAAD79-135F-4D63-82DF-5EBFC81A5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SOCIAL DEMAND CAPTURE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8198FDC-19A8-4793-BBBC-66CF8893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Category + ROI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ED2840FB-68FB-4ECA-95D3-B8022FF2A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3050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1F75C16-CB72-4ED4-BDEE-4E00DDF0D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479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BUYER INTENT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B3C41177-34E9-4B33-B098-80AA4578B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479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Fit × urgency × recency</a:t>
            </a:r>
          </a:p>
        </p:txBody>
      </p:sp>
      <p:sp>
        <p:nvSpPr>
          <p:cNvPr id="9" name="box">
            <a:extLst xmlns:a="http://schemas.openxmlformats.org/drawingml/2006/main">
              <a:ext uri="{FF2B5EF4-FFF2-40B4-BE49-F238E27FC236}">
                <a16:creationId xmlns:a16="http://schemas.microsoft.com/office/drawing/2014/main" id="{A68E5437-D83E-46C3-89B0-D0CE2F8F7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432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4808E3EF-23CB-4682-B271-AAE882439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4861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PLATFORM PLAYS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8690A6B-5E07-45EA-9AE6-247DF5E5B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861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LinkedIn • Reddit • X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FD81995C-BC82-4121-B962-46988B5F7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9814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39EE9C7-833C-45BE-BCA9-A8C84138B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243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COMPETITOR INTELLIGENCE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2BE9175F-278D-4344-9BB8-39AF9F21F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243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Complaint → learning</a:t>
            </a:r>
          </a:p>
        </p:txBody>
      </p:sp>
      <p:sp>
        <p:nvSpPr>
          <p:cNvPr id="15" name="box">
            <a:extLst xmlns:a="http://schemas.openxmlformats.org/drawingml/2006/main">
              <a:ext uri="{FF2B5EF4-FFF2-40B4-BE49-F238E27FC236}">
                <a16:creationId xmlns:a16="http://schemas.microsoft.com/office/drawing/2014/main" id="{2550BC15-730E-4534-840C-6957AFB91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8196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FB4F2956-E3B8-41B6-9A00-0BC29192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625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8889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AI SALES QUALITY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23B9169C-3A6E-4565-8CB4-876C53CCD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1625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848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Human-in-loop response</a:t>
            </a:r>
          </a:p>
        </p:txBody>
      </p:sp>
      <p:sp>
        <p:nvSpPr>
          <p:cNvPr id="18" name="box">
            <a:extLst xmlns:a="http://schemas.openxmlformats.org/drawingml/2006/main">
              <a:ext uri="{FF2B5EF4-FFF2-40B4-BE49-F238E27FC236}">
                <a16:creationId xmlns:a16="http://schemas.microsoft.com/office/drawing/2014/main" id="{7167ECD9-DAFE-42A2-880E-13E78B587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578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A4B76959-6A3E-4F28-84D0-8873A107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53125"/>
            <a:ext cx="11163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13-week cadence: blog/use case + template + video + founder POV + distribution experiment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F53281F0-1812-4FED-9B71-EB22D9632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25119253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ection">
            <a:extLst xmlns:a="http://schemas.openxmlformats.org/drawingml/2006/main">
              <a:ext uri="{FF2B5EF4-FFF2-40B4-BE49-F238E27FC236}">
                <a16:creationId xmlns:a16="http://schemas.microsoft.com/office/drawing/2014/main" id="{A923F9A0-5F6F-4F78-A742-B2066ED18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01 — EXECUTIVE SUMMARY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6BC91A3-4870-4440-84F0-C7F96A4F1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buyer moved before the sales stack did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24138B69-9B8A-411B-A78F-1C82E645C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F0A7AB56-6099-4411-8EA0-594AA4FC2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57375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189AB78-05F4-43EA-BB1D-C092346DD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66925"/>
            <a:ext cx="29146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61%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86F46FE-3DEF-4004-BD4C-C14A93A9C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24175"/>
            <a:ext cx="29146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of surveyed B2B buyers prefer an overall rep-free experience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B3A143B2-0B8B-46F8-96B0-3E7F937A1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857375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44DA37F-95AB-4D99-BCA8-A4BFDE7D4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066925"/>
            <a:ext cx="29146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73%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A918F60-7073-4027-B3F1-7CFDC0E40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38675" y="2924175"/>
            <a:ext cx="29146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actively avoid suppliers that send irrelevant outreach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0B6A4C25-3922-4C91-8679-F1337EF59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857375"/>
            <a:ext cx="33337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DE023E06-C744-4E95-ACEF-F8E45965F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066925"/>
            <a:ext cx="291465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00B2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B2FF"/>
                </a:solidFill>
                <a:latin typeface="Helvetica Neue"/>
                <a:ea typeface="Helvetica Neue"/>
                <a:cs typeface="Helvetica Neue"/>
              </a:rPr>
              <a:t>81%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70ED0282-AB73-435A-B45E-DA57740FA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924175"/>
            <a:ext cx="29146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have a preferred vendor at the time of first contact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92A2845-BD94-4591-8998-E6F123C9A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53000"/>
            <a:ext cx="111633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371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Implication: the win is not “more outreach.” It is useful presence while the shortlist is forming.</a:t>
            </a:r>
          </a:p>
        </p:txBody>
      </p:sp>
      <p:sp>
        <p:nvSpPr>
          <p:cNvPr id="14" name="footer">
            <a:extLst xmlns:a="http://schemas.openxmlformats.org/drawingml/2006/main">
              <a:ext uri="{FF2B5EF4-FFF2-40B4-BE49-F238E27FC236}">
                <a16:creationId xmlns:a16="http://schemas.microsoft.com/office/drawing/2014/main" id="{12306389-4FF4-404C-9D8F-5B618B2A1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6042785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ection">
            <a:extLst xmlns:a="http://schemas.openxmlformats.org/drawingml/2006/main">
              <a:ext uri="{FF2B5EF4-FFF2-40B4-BE49-F238E27FC236}">
                <a16:creationId xmlns:a16="http://schemas.microsoft.com/office/drawing/2014/main" id="{5068DAB3-3516-45DD-BCBE-A3F6064AC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09 — WEBSITE + CONVERSION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11FF79F-0E61-438F-9BB5-B74A5BBAC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7655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strongest lead magnet is a miniature version of the product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B34A4DDB-51CC-4636-BC0F-9520534A7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5F0E1DD8-4088-4788-96C8-C7461393C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09750"/>
            <a:ext cx="409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902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FIND MY BUYERS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085D164D-F312-491B-80EA-27A7E1B82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47650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Enter your URL, buyer and channels.</a:t>
            </a:r>
          </a:p>
        </p:txBody>
      </p:sp>
      <p:sp>
        <p:nvSpPr>
          <p:cNvPr id="6" name="bullets">
            <a:extLst xmlns:a="http://schemas.openxmlformats.org/drawingml/2006/main">
              <a:ext uri="{FF2B5EF4-FFF2-40B4-BE49-F238E27FC236}">
                <a16:creationId xmlns:a16="http://schemas.microsoft.com/office/drawing/2014/main" id="{233E25EF-1DF3-4CFB-8615-CDDD43515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43250"/>
            <a:ext cx="45720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• 10 explicit-intent phrases</a:t>
            </a:r>
          </a:p>
          <a:p xmlns:a="http://schemas.openxmlformats.org/drawingml/2006/main">
            <a:pPr algn="l">
              <a:def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• 10 problem-language phrases</a:t>
            </a:r>
          </a:p>
          <a:p xmlns:a="http://schemas.openxmlformats.org/drawingml/2006/main">
            <a:pPr algn="l">
              <a:def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• 5 trigger events</a:t>
            </a:r>
          </a:p>
          <a:p xmlns:a="http://schemas.openxmlformats.org/drawingml/2006/main">
            <a:pPr algn="l">
              <a:def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• 5 exclusion patterns</a:t>
            </a:r>
          </a:p>
          <a:p xmlns:a="http://schemas.openxmlformats.org/drawingml/2006/main">
            <a:pPr algn="l">
              <a:def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• 3 ready-to-launch Ghost goals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AB3BB219-E109-4203-891E-D80DBE26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14500"/>
            <a:ext cx="4953000" cy="3619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3DADEF75-08A5-4844-8BDC-B52538E06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047875"/>
            <a:ext cx="1238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RESULT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425024E-3070-47A8-B2CB-8C92BD198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571750"/>
            <a:ext cx="4095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89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Your buyers may not name your category.</a:t>
            </a:r>
          </a:p>
          <a:p xmlns:a="http://schemas.openxmlformats.org/drawingml/2006/main">
            <a:pPr algn="l">
              <a:defRPr sz="20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They describe a problem, a change or a decision.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03F4D322-3FD5-41D3-B893-3C70EED67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4333875"/>
            <a:ext cx="3810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CTA  LAUNCH THESE GHOSTS</a:t>
            </a:r>
          </a:p>
        </p:txBody>
      </p:sp>
      <p:sp>
        <p:nvSpPr>
          <p:cNvPr id="11" name="footer">
            <a:extLst xmlns:a="http://schemas.openxmlformats.org/drawingml/2006/main">
              <a:ext uri="{FF2B5EF4-FFF2-40B4-BE49-F238E27FC236}">
                <a16:creationId xmlns:a16="http://schemas.microsoft.com/office/drawing/2014/main" id="{85BAC6D0-AF99-48B1-917F-CBE9C46FE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0254556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section">
            <a:extLst xmlns:a="http://schemas.openxmlformats.org/drawingml/2006/main">
              <a:ext uri="{FF2B5EF4-FFF2-40B4-BE49-F238E27FC236}">
                <a16:creationId xmlns:a16="http://schemas.microsoft.com/office/drawing/2014/main" id="{D4C93903-34F6-4480-B6E5-2BE285A0B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10 — REVOPS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83D8300-716F-41A9-8DE7-1A646AD44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Measure the chain from Find to revenue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31A2759A-05E3-450D-8031-17FA6DC23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4ADD098E-A6D6-41E8-81C6-277A38E3F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88C5D50-1312-436A-910D-ADA7516D2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FIND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86A4E81D-F977-425B-91A2-491CEE8A8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5527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7" name="box">
            <a:extLst xmlns:a="http://schemas.openxmlformats.org/drawingml/2006/main">
              <a:ext uri="{FF2B5EF4-FFF2-40B4-BE49-F238E27FC236}">
                <a16:creationId xmlns:a16="http://schemas.microsoft.com/office/drawing/2014/main" id="{C5140696-0925-46CD-A82F-4DC2CB7C4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9E6F5CAD-0335-433F-98EC-7A096CD9E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REVIEW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EBF99A21-11DD-4369-B8BB-0F36E79FE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5527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0083004A-D84C-4CC3-9E78-8A00F408F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AA970D8-405A-4FBE-8F79-20DE8B76E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ACTION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D4D12531-240C-44B8-AD10-6EF5A7E97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25527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3" name="box">
            <a:extLst xmlns:a="http://schemas.openxmlformats.org/drawingml/2006/main">
              <a:ext uri="{FF2B5EF4-FFF2-40B4-BE49-F238E27FC236}">
                <a16:creationId xmlns:a16="http://schemas.microsoft.com/office/drawing/2014/main" id="{E585ECF9-FEC7-4435-B795-BDAAB438A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0D76DC5F-76CE-430B-AC1B-5F914E306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483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CONVERSATION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399684F-FE89-4DE8-8F48-B70A88432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25527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2D2D6164-8CC5-48DE-9D8B-53837BA63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DFDE714-BA75-4A1B-8712-FD2D149F0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MEETING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B0D3F33-F983-46B1-9843-88F66EE9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5527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9" name="box">
            <a:extLst xmlns:a="http://schemas.openxmlformats.org/drawingml/2006/main">
              <a:ext uri="{FF2B5EF4-FFF2-40B4-BE49-F238E27FC236}">
                <a16:creationId xmlns:a16="http://schemas.microsoft.com/office/drawing/2014/main" id="{28651A44-9098-47C4-9895-37FC521DA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3B7D1E48-D620-4CEE-8CE7-0755156D3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OPPORTUNITY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43A1B46-8A2D-48CB-AD61-CB901AD7F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25527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2" name="box">
            <a:extLst xmlns:a="http://schemas.openxmlformats.org/drawingml/2006/main">
              <a:ext uri="{FF2B5EF4-FFF2-40B4-BE49-F238E27FC236}">
                <a16:creationId xmlns:a16="http://schemas.microsoft.com/office/drawing/2014/main" id="{43487889-A055-4AC3-B0A8-D35DB6D58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238375"/>
            <a:ext cx="1428750" cy="904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01AE7BBF-206B-4E29-BD13-E1C33C4BC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552700"/>
            <a:ext cx="1276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REVENUE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1B962A9-EC2B-4C88-AB75-4D2E74E2F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85762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0–100 PRIORITY SCORE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621A2E7F-D80B-4A6A-BF7A-84D8B1A6B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286250"/>
            <a:ext cx="1066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25% fit + 25% behavioral intent + 15% recency + 10% severity + 10% authority + 10% engagement + 5% data confidence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6FDFA8DA-2118-4695-9601-5ED32005A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381625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Daily: SLA + activation • Weekly: quality + pipeline • Monthly: CAC + cohort + channel decisions</a:t>
            </a:r>
          </a:p>
        </p:txBody>
      </p:sp>
      <p:sp>
        <p:nvSpPr>
          <p:cNvPr id="27" name="footer">
            <a:extLst xmlns:a="http://schemas.openxmlformats.org/drawingml/2006/main">
              <a:ext uri="{FF2B5EF4-FFF2-40B4-BE49-F238E27FC236}">
                <a16:creationId xmlns:a16="http://schemas.microsoft.com/office/drawing/2014/main" id="{C37FA4C7-ECDC-49E1-BCA9-D3503CD5A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2078960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">
            <a:extLst xmlns:a="http://schemas.openxmlformats.org/drawingml/2006/main">
              <a:ext uri="{FF2B5EF4-FFF2-40B4-BE49-F238E27FC236}">
                <a16:creationId xmlns:a16="http://schemas.microsoft.com/office/drawing/2014/main" id="{AB4B8E48-DFCE-466F-9E93-984FCD07D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11 — EXPERIMENTS + PLAN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4F22199-A68D-47B1-A46A-55CB6F255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first 90 days prioritize evidence before scale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22761902-5B54-478E-AC74-6059C1EA4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C0690B2C-A145-4AF9-8C62-17B2A8A8E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33375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518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box">
            <a:extLst xmlns:a="http://schemas.openxmlformats.org/drawingml/2006/main">
              <a:ext uri="{FF2B5EF4-FFF2-40B4-BE49-F238E27FC236}">
                <a16:creationId xmlns:a16="http://schemas.microsoft.com/office/drawing/2014/main" id="{CFED18CF-C8D8-4283-A5B1-F31DDBF36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76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6C6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62170460-8AC7-4147-B669-EEB4F0F8E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952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DAY 30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CEE2F2E8-C1EF-4C12-8442-EE7BF51EE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8125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Baseline + instrumentation</a:t>
            </a:r>
          </a:p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Signal audit + outbound pilot</a:t>
            </a:r>
          </a:p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Founder cadence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F99F5E4C-CF03-4C56-B4C8-89DF0FED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3276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6C6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2AE002D-D011-4CBB-B305-EFC4EEFC7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1952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DAY 60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2B9390F3-AE27-4951-A49A-905D5921A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38125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Three weekly motions</a:t>
            </a:r>
          </a:p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Activation baseline</a:t>
            </a:r>
          </a:p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Documented message wins</a:t>
            </a:r>
          </a:p>
        </p:txBody>
      </p:sp>
      <p:sp>
        <p:nvSpPr>
          <p:cNvPr id="11" name="box">
            <a:extLst xmlns:a="http://schemas.openxmlformats.org/drawingml/2006/main">
              <a:ext uri="{FF2B5EF4-FFF2-40B4-BE49-F238E27FC236}">
                <a16:creationId xmlns:a16="http://schemas.microsoft.com/office/drawing/2014/main" id="{884EE458-E643-40C3-9F12-91A903688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76600"/>
            <a:ext cx="133350" cy="13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6C6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CDCDF5F2-5394-48FB-9E96-D0738A8F4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952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9474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DAY 90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52EE9008-202A-4395-BF2D-7846AB95D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8125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807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One repeatable pipeline source</a:t>
            </a:r>
          </a:p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Measured CAC</a:t>
            </a:r>
          </a:p>
          <a:p xmlns:a="http://schemas.openxmlformats.org/drawingml/2006/main">
            <a:pPr algn="l">
              <a:def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Playbooks + feedback loop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6247910-F0D0-464A-8705-F3CA8CBBE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48250"/>
            <a:ext cx="111633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Top experiment queue: five-signal audit • homepage category • prospect-specific demo • prebuilt Ghost onboarding • Find-quality feedback</a:t>
            </a:r>
          </a:p>
        </p:txBody>
      </p:sp>
      <p:sp>
        <p:nvSpPr>
          <p:cNvPr id="15" name="footer">
            <a:extLst xmlns:a="http://schemas.openxmlformats.org/drawingml/2006/main">
              <a:ext uri="{FF2B5EF4-FFF2-40B4-BE49-F238E27FC236}">
                <a16:creationId xmlns:a16="http://schemas.microsoft.com/office/drawing/2014/main" id="{0385F4B3-5BA5-4E92-9D5C-83E56C5D4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26718230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ection">
            <a:extLst xmlns:a="http://schemas.openxmlformats.org/drawingml/2006/main">
              <a:ext uri="{FF2B5EF4-FFF2-40B4-BE49-F238E27FC236}">
                <a16:creationId xmlns:a16="http://schemas.microsoft.com/office/drawing/2014/main" id="{77A5498A-D8BD-4342-9DFB-2FE03F147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14 — FIRST FIVE BETS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D52F51E-8A94-425F-9FF1-60B6F7123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Spend $10,000 to learn where qualified pipeline repeats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74873915-E177-49CE-B055-C7CDE0A4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12" name="Chart"/>
          <p:cNvGraphicFramePr/>
          <p:nvPr/>
        </p:nvGraphicFramePr>
        <p:xfrm>
          <a:off xmlns:a="http://schemas.openxmlformats.org/drawingml/2006/main" x="514350" y="1809750"/>
          <a:ext xmlns:a="http://schemas.openxmlformats.org/drawingml/2006/main" cx="5810250" cy="4000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9a7e510d5f94ce8"/>
          </a:graphicData>
        </a:graphic>
      </p:graphicFrame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1C08A77-B9CD-41A9-901F-9884D323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952625"/>
            <a:ext cx="428625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1  Five-signal audit</a:t>
            </a:r>
          </a:p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2  Positioning + homepage</a:t>
            </a:r>
          </a:p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3  Signal-triggered outbound</a:t>
            </a:r>
          </a:p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4  Founder Signal Report</a:t>
            </a:r>
          </a:p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5  Activation + attribution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EC1365B-5DE7-4184-80FD-FD0D611D8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667250"/>
            <a:ext cx="1905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556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Guardrail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C6D3C6A-481C-47F7-B131-0E774561C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5048250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Reallocate on qualified opportunity cost—not clicks.</a:t>
            </a:r>
          </a:p>
        </p:txBody>
      </p:sp>
      <p:sp>
        <p:nvSpPr>
          <p:cNvPr id="8" name="footer">
            <a:extLst xmlns:a="http://schemas.openxmlformats.org/drawingml/2006/main">
              <a:ext uri="{FF2B5EF4-FFF2-40B4-BE49-F238E27FC236}">
                <a16:creationId xmlns:a16="http://schemas.microsoft.com/office/drawing/2014/main" id="{98D12F96-9CBB-49A8-9391-2A057ADA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2137912375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6111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C5FD5E6-1670-4BBA-B446-AE51E3BDF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1435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00B2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00B2FF"/>
                </a:solidFill>
                <a:latin typeface="Helvetica Neue"/>
                <a:ea typeface="Helvetica Neue"/>
                <a:cs typeface="Helvetica Neue"/>
              </a:rPr>
              <a:t>IF HANDED PITCHGHOST TOMORROW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B023B855-7DDD-40FA-A4E2-7CE4E4310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428750"/>
            <a:ext cx="72390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1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1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I would make</a:t>
            </a:r>
          </a:p>
          <a:p xmlns:a="http://schemas.openxmlformats.org/drawingml/2006/main">
            <a:pPr algn="l">
              <a:defRPr sz="41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4125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missed demand visible.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94C63A05-AE78-45B9-8483-62A6C5C40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286125"/>
            <a:ext cx="8001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</a:rPr>
              <a:t>Then turn five real signals into one repeatable operating loop: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1816198B-B462-445B-979E-B55B6FEC9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95750"/>
            <a:ext cx="1047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DETECT  →  HELP  →  CONVERSE  →  ATTRIBUTE  →  LEARN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E6DAED32-0D32-4712-A970-607184569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619750"/>
            <a:ext cx="5715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B2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00B2FF"/>
                </a:solidFill>
                <a:latin typeface="Helvetica Neue"/>
                <a:ea typeface="Helvetica Neue"/>
                <a:cs typeface="Helvetica Neue"/>
              </a:rPr>
              <a:t>The work has already started.</a:t>
            </a:r>
          </a:p>
        </p:txBody>
      </p:sp>
    </p:spTree>
    <p:extLst>
      <p:ext uri="{BB962C8B-B14F-4D97-AF65-F5344CB8AC3E}">
        <p14:creationId xmlns:p14="http://schemas.microsoft.com/office/powerpoint/2010/main" val="167988919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section">
            <a:extLst xmlns:a="http://schemas.openxmlformats.org/drawingml/2006/main">
              <a:ext uri="{FF2B5EF4-FFF2-40B4-BE49-F238E27FC236}">
                <a16:creationId xmlns:a16="http://schemas.microsoft.com/office/drawing/2014/main" id="{2C4D3D0F-2069-4E67-B160-E4BC34859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02 — MARKET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775165B-2BB6-4CA7-BE8B-1B362562B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PitchGhost already has the ingredients of a system of action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6EE18102-A86A-4DFF-8676-4A0793618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F14CC5C5-B90F-4FE9-AF61-2623DE6A5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000250"/>
            <a:ext cx="16954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C008971-10F4-4698-AA9C-27976AC84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52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32F14BCC-BC92-430C-9DDB-193CBD805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DESCRIBE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0442EBC-B61E-4D70-A746-FC4A1B994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90875"/>
            <a:ext cx="13906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Prompt-based Ghost goal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FAE2AE0C-28A2-46CC-8EFB-C1733B895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000250"/>
            <a:ext cx="16954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7FB2F024-3C26-4000-ABE5-4E191F2A5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152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828A0D0-6E96-4ACE-8235-B9036E21F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619375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DETECT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00E6C0CF-5378-41F3-A232-3F6B9FC26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190875"/>
            <a:ext cx="13906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LinkedIn • X • Reddit • Facebook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A39664A6-9668-452B-A77F-93453353A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000250"/>
            <a:ext cx="16954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0DAA0F69-AC9E-416D-8813-AC39D022F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152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320F0D8-5AD2-491C-A148-0BC7B9761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619375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QUALIFY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7E602EA9-0A26-4CCD-AAA3-5AE215D8F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90875"/>
            <a:ext cx="13906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Filters, match threshold, context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59C38BDD-DCCD-4E01-A772-37D9D87AE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000250"/>
            <a:ext cx="16954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D32B8463-7950-4DF7-ADF1-380B6BFAF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152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CD1ECEB-2EFC-4EFF-9987-C8553041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19375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ROUTE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6DAD77E0-B6F9-483A-B449-EB16F1903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190875"/>
            <a:ext cx="13906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Email • Slack • Discord • CRM</a:t>
            </a:r>
          </a:p>
        </p:txBody>
      </p:sp>
      <p:sp>
        <p:nvSpPr>
          <p:cNvPr id="20" name="box">
            <a:extLst xmlns:a="http://schemas.openxmlformats.org/drawingml/2006/main">
              <a:ext uri="{FF2B5EF4-FFF2-40B4-BE49-F238E27FC236}">
                <a16:creationId xmlns:a16="http://schemas.microsoft.com/office/drawing/2014/main" id="{7CEB875B-D504-43DE-B2A2-26FD6505E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000250"/>
            <a:ext cx="16954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8A1DA004-4B47-4CE3-8759-CA4C19FE7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52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8B6A2B88-5049-4E3C-8B16-2F8C5E1BD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19375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RESPOND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C17E876-338B-4CA4-8374-B8498E414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190875"/>
            <a:ext cx="13906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Suggested draft; human approval</a:t>
            </a:r>
          </a:p>
        </p:txBody>
      </p:sp>
      <p:sp>
        <p:nvSpPr>
          <p:cNvPr id="24" name="box">
            <a:extLst xmlns:a="http://schemas.openxmlformats.org/drawingml/2006/main">
              <a:ext uri="{FF2B5EF4-FFF2-40B4-BE49-F238E27FC236}">
                <a16:creationId xmlns:a16="http://schemas.microsoft.com/office/drawing/2014/main" id="{22430696-D8FC-4B15-9D26-3E2EF1EF3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000250"/>
            <a:ext cx="1695450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BB0BF990-9668-4FF8-868A-72E619F81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152650"/>
            <a:ext cx="381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08C8E139-748E-4330-94C7-26923C255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19375"/>
            <a:ext cx="1390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LEARN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ADFF7CE0-5505-4DFB-9560-EDD321F4C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3190875"/>
            <a:ext cx="13906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Find feedback + pipeline outcome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2FB4155F-7505-40B6-A143-C63B5B488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953000"/>
            <a:ext cx="11163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Public plans: Find $140/mo • Engage $200/mo • Close custom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045D8EB0-A09A-43D2-989C-EAE50D85A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476875"/>
            <a:ext cx="11163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Product truth: live context + routing + human-controlled action—not a sentiment dashboard.</a:t>
            </a:r>
          </a:p>
        </p:txBody>
      </p:sp>
      <p:sp>
        <p:nvSpPr>
          <p:cNvPr id="30" name="footer">
            <a:extLst xmlns:a="http://schemas.openxmlformats.org/drawingml/2006/main">
              <a:ext uri="{FF2B5EF4-FFF2-40B4-BE49-F238E27FC236}">
                <a16:creationId xmlns:a16="http://schemas.microsoft.com/office/drawing/2014/main" id="{14778FC9-93EF-4BA0-B9C2-E90CE1101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1979258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ection">
            <a:extLst xmlns:a="http://schemas.openxmlformats.org/drawingml/2006/main">
              <a:ext uri="{FF2B5EF4-FFF2-40B4-BE49-F238E27FC236}">
                <a16:creationId xmlns:a16="http://schemas.microsoft.com/office/drawing/2014/main" id="{5FA181F3-AE14-4EC5-A367-8B9851664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02 — CATEGORY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AD82FF4-F082-450E-B6EB-42E2E14D8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Own social demand capture—not generic social listening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3A5545B4-3E2C-4009-9BFC-016BEC6C4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5D74D99-C44E-4584-9AC5-887142666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Social listening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D105C3E5-DA34-423A-9900-610677A28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809750"/>
            <a:ext cx="714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Understood; crowded; implies analytics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2EFB94F-1A6E-4CF7-A478-C52681300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Conversational intent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1ACF97D-8092-4689-B560-CFF79AAB1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647950"/>
            <a:ext cx="714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Distinct; needs education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04061701-9EF9-4220-BD4E-C7001B84C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Signal-based social selling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440480F2-C139-4378-9AC1-BCBF09DC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486150"/>
            <a:ext cx="714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Buyer-familiar; crowded signal field</a:t>
            </a:r>
          </a:p>
        </p:txBody>
      </p:sp>
      <p:sp>
        <p:nvSpPr>
          <p:cNvPr id="10" name="box">
            <a:extLst xmlns:a="http://schemas.openxmlformats.org/drawingml/2006/main">
              <a:ext uri="{FF2B5EF4-FFF2-40B4-BE49-F238E27FC236}">
                <a16:creationId xmlns:a16="http://schemas.microsoft.com/office/drawing/2014/main" id="{F3A3653B-A4E6-4C9A-872F-DA7765D4B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48150"/>
            <a:ext cx="11277600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4DF92EB-1CF6-464D-8021-BAB030ACE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SOCIAL DEMAND CAPTURE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9014FD2B-48BE-4F80-A1E1-84AF052B4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324350"/>
            <a:ext cx="714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Outcome-led; spans marketing + sales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D35C993-CD4F-418E-B9A4-9D14025B4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333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Response marketing OS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F8BB5741-42CB-4FF8-9F00-216EFB145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5162550"/>
            <a:ext cx="7143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Strong product vision; weak category</a:t>
            </a:r>
          </a:p>
        </p:txBody>
      </p:sp>
      <p:sp>
        <p:nvSpPr>
          <p:cNvPr id="15" name="footer">
            <a:extLst xmlns:a="http://schemas.openxmlformats.org/drawingml/2006/main">
              <a:ext uri="{FF2B5EF4-FFF2-40B4-BE49-F238E27FC236}">
                <a16:creationId xmlns:a16="http://schemas.microsoft.com/office/drawing/2014/main" id="{ECBAB003-38A9-43BD-BDF3-5CFDDABDB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293731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ection">
            <a:extLst xmlns:a="http://schemas.openxmlformats.org/drawingml/2006/main">
              <a:ext uri="{FF2B5EF4-FFF2-40B4-BE49-F238E27FC236}">
                <a16:creationId xmlns:a16="http://schemas.microsoft.com/office/drawing/2014/main" id="{58938F2A-B100-40DE-B793-4502491FA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04 — ICP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B6D967A8-0C7F-4327-A693-7B4FB930A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Start where one conversation can repay a year of software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38F2A406-4E8D-4540-B657-25F3B9A62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graphicFrame>
        <p:nvGraphicFramePr>
          <p:cNvPr id="12" name="Chart"/>
          <p:cNvGraphicFramePr/>
          <p:nvPr/>
        </p:nvGraphicFramePr>
        <p:xfrm>
          <a:off xmlns:a="http://schemas.openxmlformats.org/drawingml/2006/main" x="514350" y="1762125"/>
          <a:ext xmlns:a="http://schemas.openxmlformats.org/drawingml/2006/main" cx="685800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1ee69e1f8b14741"/>
          </a:graphicData>
        </a:graphic>
      </p:graphicFrame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4130DF30-C9C4-41C4-B6E2-6BAD5AC23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952625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PRIMARY WEDGE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E7728F2C-D7FB-4E2C-8F50-36F64624B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381250"/>
            <a:ext cx="31432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Founder-led B2B SaaS</a:t>
            </a:r>
          </a:p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5–50 employees</a:t>
            </a:r>
          </a:p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$5k–$50k ACV</a:t>
            </a:r>
          </a:p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Visible buyer conversations</a:t>
            </a:r>
          </a:p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Human response capacity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3FF24F3-D1F6-464A-B175-3E165C379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95300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Scoring is a proposed strategic model; validate against usage, win/loss and retention.</a:t>
            </a:r>
          </a:p>
        </p:txBody>
      </p:sp>
      <p:sp>
        <p:nvSpPr>
          <p:cNvPr id="8" name="footer">
            <a:extLst xmlns:a="http://schemas.openxmlformats.org/drawingml/2006/main">
              <a:ext uri="{FF2B5EF4-FFF2-40B4-BE49-F238E27FC236}">
                <a16:creationId xmlns:a16="http://schemas.microsoft.com/office/drawing/2014/main" id="{E1EF76CA-50D2-48BE-97AC-4B6C5F16B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20696900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ection">
            <a:extLst xmlns:a="http://schemas.openxmlformats.org/drawingml/2006/main">
              <a:ext uri="{FF2B5EF4-FFF2-40B4-BE49-F238E27FC236}">
                <a16:creationId xmlns:a16="http://schemas.microsoft.com/office/drawing/2014/main" id="{3B2C6B3F-A3D8-4065-8548-7D301E31D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05 — POSITIONING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E0B9630-97F1-4D11-BAE0-EC30AEE27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The message is timing, context and human judgment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D6E7C44E-7A19-4140-B049-A21D75454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BA7B90B9-2A8A-456C-B489-658E31129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85737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FOR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CFBCAED3-512C-4DCB-9D34-681BAC029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1790700"/>
            <a:ext cx="923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founder-led B2B teams that cannot afford to miss active demand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87D3FF0-E146-4D12-ADCE-EF364C6A7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61937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PITCHGHOST IS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6F1362E-7C81-4B49-9552-2F103C9C1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2552700"/>
            <a:ext cx="923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a social demand-capture platform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2378ECD-B3ED-4B2F-8F3B-EC5633AD0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38137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THAT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50982E83-353E-4F13-8688-8F3458A38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3314700"/>
            <a:ext cx="9239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6778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finds relevant public conversations and turns them into timely, human engagement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211A6BC-87CA-401B-A11A-E66B1E5D3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33387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UNLIKE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EECB0F2-DAA9-4C12-8F70-FD4FF610F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267200"/>
            <a:ext cx="9239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static lead databases or broad listening dashboards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60E6431E-81A5-4DCF-9619-E57DE75BD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95875"/>
            <a:ext cx="1524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1667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BECAUSE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D9E6359-01C6-4636-876F-A18928C5B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029200"/>
            <a:ext cx="9239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Ghosts combine live context, cross-platform monitoring, workflow routing and human-approved replies</a:t>
            </a:r>
          </a:p>
        </p:txBody>
      </p:sp>
      <p:sp>
        <p:nvSpPr>
          <p:cNvPr id="14" name="footer">
            <a:extLst xmlns:a="http://schemas.openxmlformats.org/drawingml/2006/main">
              <a:ext uri="{FF2B5EF4-FFF2-40B4-BE49-F238E27FC236}">
                <a16:creationId xmlns:a16="http://schemas.microsoft.com/office/drawing/2014/main" id="{4B788A14-381F-48D4-96BC-092C99FB6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53024912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ection">
            <a:extLst xmlns:a="http://schemas.openxmlformats.org/drawingml/2006/main">
              <a:ext uri="{FF2B5EF4-FFF2-40B4-BE49-F238E27FC236}">
                <a16:creationId xmlns:a16="http://schemas.microsoft.com/office/drawing/2014/main" id="{13E29DBC-8511-4171-88AF-568D4689D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03 — GTM THESIS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0D70C55-AF12-4E65-83FF-C95BE5B74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Signal-based GTM changes the order of operations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F5B57289-3E38-4070-9E4D-503EB29A2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22D86D8A-B152-40F9-912D-648E6832A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76212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OLD GTM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55BA61AB-0099-42FD-A259-F66CC0DC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238375"/>
            <a:ext cx="4953000" cy="3619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Buy a list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Guess the pain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Personalize a sentence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Send at scale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Hope</a:t>
            </a:r>
          </a:p>
        </p:txBody>
      </p:sp>
      <p:sp>
        <p:nvSpPr>
          <p:cNvPr id="6" name="box">
            <a:extLst xmlns:a="http://schemas.openxmlformats.org/drawingml/2006/main">
              <a:ext uri="{FF2B5EF4-FFF2-40B4-BE49-F238E27FC236}">
                <a16:creationId xmlns:a16="http://schemas.microsoft.com/office/drawing/2014/main" id="{FC95C0E9-785D-407B-B8CF-3E01EFE55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714500"/>
            <a:ext cx="1905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2EC29DC-2C5C-4CEF-885C-D950E3E5C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762125"/>
            <a:ext cx="4953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SIGNAL-BASED GTM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9ECDA40-D2A8-4F94-A432-CA56C8C32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38375"/>
            <a:ext cx="4953000" cy="3619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Observe intent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Understand context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Grade fit × urgency × recency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Help naturally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↓</a:t>
            </a:r>
          </a:p>
          <a:p xmlns:a="http://schemas.openxmlformats.org/drawingml/2006/main">
            <a:pPr algn="l">
              <a:def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Measure conversation → revenue</a:t>
            </a:r>
          </a:p>
        </p:txBody>
      </p:sp>
      <p:sp>
        <p:nvSpPr>
          <p:cNvPr id="9" name="footer">
            <a:extLst xmlns:a="http://schemas.openxmlformats.org/drawingml/2006/main">
              <a:ext uri="{FF2B5EF4-FFF2-40B4-BE49-F238E27FC236}">
                <a16:creationId xmlns:a16="http://schemas.microsoft.com/office/drawing/2014/main" id="{2592CAD3-167B-4320-9CDD-9737F8889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66532466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section">
            <a:extLst xmlns:a="http://schemas.openxmlformats.org/drawingml/2006/main">
              <a:ext uri="{FF2B5EF4-FFF2-40B4-BE49-F238E27FC236}">
                <a16:creationId xmlns:a16="http://schemas.microsoft.com/office/drawing/2014/main" id="{A3FF8AAD-5A42-4C09-BF3A-F1EEC70D8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03 — ACQUISITION SYSTEM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6502DF3-5851-40FE-8EA0-354E704CC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Every funnel stage has one next belief to earn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D249EDA5-96DD-4F5F-8859-61E38F4AC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box">
            <a:extLst xmlns:a="http://schemas.openxmlformats.org/drawingml/2006/main">
              <a:ext uri="{FF2B5EF4-FFF2-40B4-BE49-F238E27FC236}">
                <a16:creationId xmlns:a16="http://schemas.microsoft.com/office/drawing/2014/main" id="{4AC01144-3878-47AA-9051-E49A47A16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143125"/>
            <a:ext cx="169545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5667C636-B821-46ED-98CB-E9A4B3DF5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33625"/>
            <a:ext cx="1390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Awareness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E9F847E-FB85-481B-9237-54D662BC6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1390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358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“Demand exists</a:t>
            </a:r>
          </a:p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where I cannot see it.”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4DD74E49-CB59-4999-81FE-AB60BB72D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8575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8" name="box">
            <a:extLst xmlns:a="http://schemas.openxmlformats.org/drawingml/2006/main">
              <a:ext uri="{FF2B5EF4-FFF2-40B4-BE49-F238E27FC236}">
                <a16:creationId xmlns:a16="http://schemas.microsoft.com/office/drawing/2014/main" id="{BFB42DD3-F73B-4C7B-8E90-9332C7304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143125"/>
            <a:ext cx="169545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1259AA68-6185-4963-B248-DAA23DF3F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333625"/>
            <a:ext cx="1390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Interest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943767F9-35D8-4F07-9CB6-E0048D8D6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952750"/>
            <a:ext cx="1390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“Can it find</a:t>
            </a:r>
          </a:p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my buyers?”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52EA49C9-CBBC-4A75-8FE0-9C618C895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8575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2" name="box">
            <a:extLst xmlns:a="http://schemas.openxmlformats.org/drawingml/2006/main">
              <a:ext uri="{FF2B5EF4-FFF2-40B4-BE49-F238E27FC236}">
                <a16:creationId xmlns:a16="http://schemas.microsoft.com/office/drawing/2014/main" id="{0732C475-67FB-4E40-BE1D-E6611A901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143125"/>
            <a:ext cx="169545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759BB68-02F6-4F7A-8835-4CA066822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333625"/>
            <a:ext cx="1390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Education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3C4C0998-AD48-4056-8F53-63520E962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52750"/>
            <a:ext cx="1390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“This is different</a:t>
            </a:r>
          </a:p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from alerts.”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9E20A5A-0BA2-466A-9607-7E33F4152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8575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16" name="box">
            <a:extLst xmlns:a="http://schemas.openxmlformats.org/drawingml/2006/main">
              <a:ext uri="{FF2B5EF4-FFF2-40B4-BE49-F238E27FC236}">
                <a16:creationId xmlns:a16="http://schemas.microsoft.com/office/drawing/2014/main" id="{9B408CB1-E73C-4B27-9029-A53215AE7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143125"/>
            <a:ext cx="169545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7A9AE317-9F03-4731-8F60-AFB494672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33625"/>
            <a:ext cx="1390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Intent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E54F32B-03BF-439B-9D01-708AF696F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952750"/>
            <a:ext cx="1390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“It may work</a:t>
            </a:r>
          </a:p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in my niche.”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2DDCFE21-8826-498F-BDFE-B681E46A3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8575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0" name="box">
            <a:extLst xmlns:a="http://schemas.openxmlformats.org/drawingml/2006/main">
              <a:ext uri="{FF2B5EF4-FFF2-40B4-BE49-F238E27FC236}">
                <a16:creationId xmlns:a16="http://schemas.microsoft.com/office/drawing/2014/main" id="{BCC8372E-8DF8-48D5-9AAA-13CF44B7B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143125"/>
            <a:ext cx="169545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0D8B93FA-3BFF-452E-9F12-D65C4584D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33625"/>
            <a:ext cx="1390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Activation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A8599752-55CE-42E0-9DF2-EDEF4DB04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952750"/>
            <a:ext cx="1390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“I found one worth</a:t>
            </a:r>
          </a:p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acting on.”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8C47C859-15A3-43CB-B28E-33523702A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857500"/>
            <a:ext cx="19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→</a:t>
            </a:r>
          </a:p>
        </p:txBody>
      </p:sp>
      <p:sp>
        <p:nvSpPr>
          <p:cNvPr id="24" name="box">
            <a:extLst xmlns:a="http://schemas.openxmlformats.org/drawingml/2006/main">
              <a:ext uri="{FF2B5EF4-FFF2-40B4-BE49-F238E27FC236}">
                <a16:creationId xmlns:a16="http://schemas.microsoft.com/office/drawing/2014/main" id="{D993D15C-60EB-4879-992D-21EB43463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143125"/>
            <a:ext cx="1695450" cy="1905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49B5F6F-2677-413A-A3BD-81C6D3FB9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333625"/>
            <a:ext cx="13906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444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Revenue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3AF1BC4A-2760-4BDA-BEC2-6CB8E1D49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952750"/>
            <a:ext cx="13906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4636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“This saves time or</a:t>
            </a:r>
          </a:p>
          <a:p xmlns:a="http://schemas.openxmlformats.org/drawingml/2006/main">
            <a:pPr algn="l">
              <a:def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creates pipeline.”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86FE5085-9172-4B27-B59F-7AB3A9700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810125"/>
            <a:ext cx="11163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Campaign → Signal Map → prospect-specific demo → first relevant Find → first action → paid value recap</a:t>
            </a:r>
          </a:p>
        </p:txBody>
      </p:sp>
      <p:sp>
        <p:nvSpPr>
          <p:cNvPr id="28" name="footer">
            <a:extLst xmlns:a="http://schemas.openxmlformats.org/drawingml/2006/main">
              <a:ext uri="{FF2B5EF4-FFF2-40B4-BE49-F238E27FC236}">
                <a16:creationId xmlns:a16="http://schemas.microsoft.com/office/drawing/2014/main" id="{459617B6-D4AE-4CCA-BA8D-06274FA01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72936018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ection">
            <a:extLst xmlns:a="http://schemas.openxmlformats.org/drawingml/2006/main">
              <a:ext uri="{FF2B5EF4-FFF2-40B4-BE49-F238E27FC236}">
                <a16:creationId xmlns:a16="http://schemas.microsoft.com/office/drawing/2014/main" id="{416B0FC6-6E5D-485C-B9DD-FF3377233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2857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1">
                <a:solidFill>
                  <a:srgbClr val="1566BD"/>
                </a:solidFill>
                <a:latin typeface="Helvetica Neue"/>
                <a:ea typeface="Helvetica Neue"/>
                <a:cs typeface="Helvetica Neue"/>
              </a:rPr>
              <a:t>06 — CAMPAIGN SYSTEM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3DC01CC-6F7A-40A3-81C7-9AE415B25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90550"/>
            <a:ext cx="111633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925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Campaign 1 turns skepticism into evidence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C05BE388-48D9-497E-9517-7B0E22708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381125"/>
            <a:ext cx="111633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C2CC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8609c35b6b4f51"/>
          <a:srcRect xmlns:a="http://schemas.openxmlformats.org/drawingml/2006/main" l="10467" t="0" r="104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1619250"/>
            <a:ext cx="5486400" cy="3905250"/>
          </a:xfrm>
          <a:prstGeom xmlns:a="http://schemas.openxmlformats.org/drawingml/2006/main" prst="rect">
            <a:avLst/>
          </a:prstGeom>
        </p:spPr>
      </p:pic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951769D0-675D-40E9-8D22-CAFD5019F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1952625"/>
            <a:ext cx="49530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364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WE FOUND</a:t>
            </a:r>
          </a:p>
          <a:p xmlns:a="http://schemas.openxmlformats.org/drawingml/2006/main">
            <a:pPr algn="l">
              <a:defRPr sz="28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051831"/>
                </a:solidFill>
                <a:latin typeface="Helvetica Neue"/>
                <a:ea typeface="Helvetica Neue"/>
                <a:cs typeface="Helvetica Neue"/>
              </a:rPr>
              <a:t>YOUR CUSTOMER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23D061D1-5EA3-4DEC-B623-FE3BE71E2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190875"/>
            <a:ext cx="4953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111820"/>
                </a:solidFill>
                <a:latin typeface="Helvetica Neue"/>
                <a:ea typeface="Helvetica Neue"/>
                <a:cs typeface="Helvetica Neue"/>
              </a:rPr>
              <a:t>Give us your URL. We return five public conversations, why each matters, how fresh it is and a non-spammy response angle.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9536C4D-C1F9-428C-8D6A-67A4A255F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504825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1">
                <a:solidFill>
                  <a:srgbClr val="F46C69"/>
                </a:solidFill>
                <a:latin typeface="Helvetica Neue"/>
                <a:ea typeface="Helvetica Neue"/>
                <a:cs typeface="Helvetica Neue"/>
              </a:rPr>
              <a:t>CTA  FIND FIVE SIGNALS</a:t>
            </a:r>
          </a:p>
        </p:txBody>
      </p:sp>
      <p:sp>
        <p:nvSpPr>
          <p:cNvPr id="8" name="footer">
            <a:extLst xmlns:a="http://schemas.openxmlformats.org/drawingml/2006/main">
              <a:ext uri="{FF2B5EF4-FFF2-40B4-BE49-F238E27FC236}">
                <a16:creationId xmlns:a16="http://schemas.microsoft.com/office/drawing/2014/main" id="{2E8D604D-2679-4991-A9EF-1ECD6C23C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400800"/>
            <a:ext cx="4191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2222"/>
          </a:bodyPr>
          <a:lstStyle xmlns:a="http://schemas.openxmlformats.org/drawingml/2006/main"/>
          <a:p xmlns:a="http://schemas.openxmlformats.org/drawingml/2006/main">
            <a:pPr algn="r">
              <a:def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defRPr>
            </a:pPr>
            <a:r>
              <a:rPr sz="900" b="0">
                <a:solidFill>
                  <a:srgbClr val="5D6874"/>
                </a:solidFill>
                <a:latin typeface="Helvetica Neue"/>
                <a:ea typeface="Helvetica Neue"/>
                <a:cs typeface="Helvetica Neue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38156612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2026-08-24T14:53:51.5960000Z</dcterms:created>
  <dcterms:modified xsi:type="dcterms:W3CDTF">2026-08-24T14:53:51.5960000Z</dcterms:modified>
</coreProperties>
</file>